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9" r:id="rId3"/>
    <p:sldId id="258" r:id="rId4"/>
    <p:sldId id="259" r:id="rId5"/>
    <p:sldId id="260" r:id="rId6"/>
    <p:sldId id="261" r:id="rId7"/>
    <p:sldId id="263" r:id="rId8"/>
    <p:sldId id="278" r:id="rId9"/>
    <p:sldId id="268" r:id="rId10"/>
    <p:sldId id="269" r:id="rId11"/>
    <p:sldId id="270" r:id="rId12"/>
    <p:sldId id="271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 качества созданных в ДОО условий на предмет соответствия ФГОС ДО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2400" cy="9144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Выполнила: Сазонова Светлана Викторовна, воспитатель 1к.к.</a:t>
            </a:r>
          </a:p>
          <a:p>
            <a:r>
              <a:rPr lang="ru-RU" b="1" dirty="0" smtClean="0"/>
              <a:t>МКДОУ Аннинский д</a:t>
            </a:r>
            <a:r>
              <a:rPr lang="en-US" b="1" dirty="0" smtClean="0"/>
              <a:t>/</a:t>
            </a:r>
            <a:r>
              <a:rPr lang="ru-RU" b="1" dirty="0" smtClean="0"/>
              <a:t>с ОРВ «Росток»</a:t>
            </a:r>
          </a:p>
          <a:p>
            <a:r>
              <a:rPr lang="ru-RU" b="1" dirty="0"/>
              <a:t>п</a:t>
            </a:r>
            <a:r>
              <a:rPr lang="ru-RU" b="1" dirty="0" smtClean="0"/>
              <a:t>. г. т. Анна, 2016г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8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64" y="764703"/>
            <a:ext cx="381642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Информационные </a:t>
            </a:r>
            <a:r>
              <a:rPr lang="ru-RU" sz="2400" b="1" dirty="0" smtClean="0">
                <a:latin typeface="Calibri" pitchFamily="34" charset="0"/>
              </a:rPr>
              <a:t>условия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2204864"/>
            <a:ext cx="6912768" cy="33547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обеспечение педагогов соответствующей информацией: книгами, журналами и газетами, материалами передового педагогического опыта, базами и банками данных, педагогическими программными средствами и т.д</a:t>
            </a:r>
            <a:r>
              <a:rPr lang="ru-RU" b="1" dirty="0" smtClean="0">
                <a:latin typeface="Calibri" pitchFamily="34" charset="0"/>
              </a:rPr>
              <a:t>.;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использовать </a:t>
            </a:r>
            <a:r>
              <a:rPr lang="ru-RU" b="1" dirty="0">
                <a:latin typeface="Calibri" pitchFamily="34" charset="0"/>
              </a:rPr>
              <a:t>интерактивные дидактические материалы, образовательные </a:t>
            </a:r>
            <a:r>
              <a:rPr lang="ru-RU" b="1" dirty="0" smtClean="0">
                <a:latin typeface="Calibri" pitchFamily="34" charset="0"/>
              </a:rPr>
              <a:t>ресурсы;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проводить </a:t>
            </a:r>
            <a:r>
              <a:rPr lang="ru-RU" b="1" dirty="0">
                <a:latin typeface="Calibri" pitchFamily="34" charset="0"/>
              </a:rPr>
              <a:t>мониторинг и фиксировать ход образовательного процесса и результаты освоения детьми ООП </a:t>
            </a:r>
            <a:r>
              <a:rPr lang="ru-RU" b="1" dirty="0" smtClean="0">
                <a:latin typeface="Calibri" pitchFamily="34" charset="0"/>
              </a:rPr>
              <a:t>ДО;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осуществлять </a:t>
            </a:r>
            <a:r>
              <a:rPr lang="ru-RU" b="1" dirty="0">
                <a:latin typeface="Calibri" pitchFamily="34" charset="0"/>
              </a:rPr>
              <a:t>взаимодействие между участниками образовательных отношений, с другими образовательными организациями, в том числе дистанционное</a:t>
            </a:r>
            <a:r>
              <a:rPr lang="ru-RU" dirty="0">
                <a:latin typeface="Calibri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4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1531531"/>
            <a:ext cx="11521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Задачи</a:t>
            </a:r>
            <a:r>
              <a:rPr lang="ru-RU" sz="2000" b="1" i="1" dirty="0">
                <a:latin typeface="Calibri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6923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692696"/>
            <a:ext cx="439248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Научно-методические </a:t>
            </a:r>
            <a:r>
              <a:rPr lang="ru-RU" sz="2400" b="1" dirty="0" smtClean="0">
                <a:latin typeface="Calibri" pitchFamily="34" charset="0"/>
              </a:rPr>
              <a:t>условия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4643" y="2708920"/>
            <a:ext cx="6840760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i="1" dirty="0">
                <a:latin typeface="Calibri" pitchFamily="34" charset="0"/>
              </a:rPr>
              <a:t>оказание помощи в развитии творческого потенциала педагогических </a:t>
            </a:r>
            <a:r>
              <a:rPr lang="ru-RU" b="1" i="1" dirty="0" smtClean="0">
                <a:latin typeface="Calibri" pitchFamily="34" charset="0"/>
              </a:rPr>
              <a:t>работников;</a:t>
            </a:r>
            <a:endParaRPr lang="ru-RU" b="1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i="1" dirty="0" smtClean="0">
                <a:latin typeface="Calibri" pitchFamily="34" charset="0"/>
              </a:rPr>
              <a:t>удовлетворение </a:t>
            </a:r>
            <a:r>
              <a:rPr lang="ru-RU" b="1" i="1" dirty="0">
                <a:latin typeface="Calibri" pitchFamily="34" charset="0"/>
              </a:rPr>
              <a:t>информационных, учебно-методических, образовательных потребностей </a:t>
            </a:r>
            <a:r>
              <a:rPr lang="ru-RU" b="1" i="1" dirty="0" smtClean="0">
                <a:latin typeface="Calibri" pitchFamily="34" charset="0"/>
              </a:rPr>
              <a:t>педагогов;</a:t>
            </a:r>
            <a:endParaRPr lang="ru-RU" b="1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i="1" dirty="0" smtClean="0">
                <a:latin typeface="Calibri" pitchFamily="34" charset="0"/>
              </a:rPr>
              <a:t>создание </a:t>
            </a:r>
            <a:r>
              <a:rPr lang="ru-RU" b="1" i="1" dirty="0">
                <a:latin typeface="Calibri" pitchFamily="34" charset="0"/>
              </a:rPr>
              <a:t>условий для организации и осуществления повышения квалификации по всем педагогическим </a:t>
            </a:r>
            <a:r>
              <a:rPr lang="ru-RU" b="1" i="1" dirty="0" smtClean="0">
                <a:latin typeface="Calibri" pitchFamily="34" charset="0"/>
              </a:rPr>
              <a:t>должностям;</a:t>
            </a:r>
            <a:endParaRPr lang="ru-RU" b="1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i="1" dirty="0" smtClean="0">
                <a:latin typeface="Calibri" pitchFamily="34" charset="0"/>
              </a:rPr>
              <a:t>оказание </a:t>
            </a:r>
            <a:r>
              <a:rPr lang="ru-RU" b="1" i="1" dirty="0">
                <a:latin typeface="Calibri" pitchFamily="34" charset="0"/>
              </a:rPr>
              <a:t>учебно-методической и научной поддержки всем участникам образовательных </a:t>
            </a:r>
            <a:r>
              <a:rPr lang="ru-RU" b="1" dirty="0">
                <a:latin typeface="Calibri" pitchFamily="34" charset="0"/>
              </a:rPr>
              <a:t>отношений (в том числе через приглашение к сотрудничеству научных руководителей и консультантов).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1772816"/>
            <a:ext cx="108012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Задачи:</a:t>
            </a:r>
          </a:p>
        </p:txBody>
      </p:sp>
    </p:spTree>
    <p:extLst>
      <p:ext uri="{BB962C8B-B14F-4D97-AF65-F5344CB8AC3E}">
        <p14:creationId xmlns:p14="http://schemas.microsoft.com/office/powerpoint/2010/main" val="33939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263" y="692696"/>
            <a:ext cx="705678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Calibri" pitchFamily="34" charset="0"/>
              </a:rPr>
              <a:t>Анализ </a:t>
            </a:r>
            <a:r>
              <a:rPr lang="ru-RU" sz="2400" b="1" dirty="0">
                <a:latin typeface="Calibri" pitchFamily="34" charset="0"/>
              </a:rPr>
              <a:t>объёма знаний, необходимых педагогу для выполнения трудовых функций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675" y="2276872"/>
            <a:ext cx="4761981" cy="410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Общепедагогическая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функция.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Обучение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7206" y="3625079"/>
            <a:ext cx="3672408" cy="3921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Воспитательная деятельность</a:t>
            </a:r>
            <a:endParaRPr lang="ru-RU" b="1" dirty="0">
              <a:solidFill>
                <a:srgbClr val="000000"/>
              </a:solidFill>
              <a:latin typeface="Calibri" pitchFamily="34" charset="0"/>
              <a:ea typeface="Arial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09655" y="4941168"/>
            <a:ext cx="3528392" cy="410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Развивающая деятельность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857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hammer.wav"/>
          </p:stSnd>
        </p:sndAc>
      </p:transition>
    </mc:Choice>
    <mc:Fallback xmlns="">
      <p:transition spd="slow"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908720"/>
            <a:ext cx="151216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Источник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988840"/>
            <a:ext cx="684076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atin typeface="Calibri" pitchFamily="34" charset="0"/>
              </a:rPr>
              <a:t>О. В. </a:t>
            </a:r>
            <a:r>
              <a:rPr lang="ru-RU" b="1" dirty="0" err="1">
                <a:latin typeface="Calibri" pitchFamily="34" charset="0"/>
              </a:rPr>
              <a:t>Бережнова</a:t>
            </a:r>
            <a:r>
              <a:rPr lang="ru-RU" b="1" dirty="0">
                <a:latin typeface="Calibri" pitchFamily="34" charset="0"/>
              </a:rPr>
              <a:t>, Л. Л. Тимофеева. Оценка профессиональной деятельности педагога детского сада. Методическое пособие. – М.: Издательский дом «Цветной мир», 2014г.</a:t>
            </a:r>
          </a:p>
        </p:txBody>
      </p:sp>
    </p:spTree>
    <p:extLst>
      <p:ext uri="{BB962C8B-B14F-4D97-AF65-F5344CB8AC3E}">
        <p14:creationId xmlns:p14="http://schemas.microsoft.com/office/powerpoint/2010/main" val="143121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laser.wav"/>
          </p:stSnd>
        </p:sndAc>
      </p:transition>
    </mc:Choice>
    <mc:Fallback xmlns="">
      <p:transition spd="slow"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1305" y="4797152"/>
            <a:ext cx="612068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Спасибо за внимание !</a:t>
            </a:r>
          </a:p>
          <a:p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98" y="461649"/>
            <a:ext cx="2690276" cy="24666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D:\Садик\Санминимум\СРЕДН гр 15- 16\Цветы лето 15г и дети ср гр\РАЗ кар\БезымянныйДружб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452" y="1052736"/>
            <a:ext cx="2591711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D:\Садик\Санминимум\СРЕДН гр 15- 16\Цветы лето 15г и дети ср гр\РАЗ кар\БезымянныйДружб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15500"/>
            <a:ext cx="2645488" cy="2425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1490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9832" y="756957"/>
            <a:ext cx="332094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Исследования условий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9030" y="2132856"/>
            <a:ext cx="72008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Анализ материально-технических </a:t>
            </a:r>
            <a:r>
              <a:rPr lang="ru-RU" b="1" dirty="0" smtClean="0">
                <a:latin typeface="Calibri" pitchFamily="34" charset="0"/>
              </a:rPr>
              <a:t>условий.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Анализ обеспеченности образовательного процесса </a:t>
            </a:r>
            <a:r>
              <a:rPr lang="ru-RU" b="1" dirty="0" smtClean="0">
                <a:latin typeface="Calibri" pitchFamily="34" charset="0"/>
              </a:rPr>
              <a:t>ТСО.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Анализ развивающей предметно-пространственной </a:t>
            </a:r>
            <a:r>
              <a:rPr lang="ru-RU" b="1" dirty="0" smtClean="0">
                <a:latin typeface="Calibri" pitchFamily="34" charset="0"/>
              </a:rPr>
              <a:t>среды.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Анализ элементов РППС (игрушек, оборудования и других материалов</a:t>
            </a:r>
            <a:r>
              <a:rPr lang="ru-RU" b="1" dirty="0" smtClean="0">
                <a:latin typeface="Calibri" pitchFamily="34" charset="0"/>
              </a:rPr>
              <a:t>).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Анализ перечня расходов </a:t>
            </a:r>
            <a:r>
              <a:rPr lang="ru-RU" b="1" dirty="0" smtClean="0">
                <a:latin typeface="Calibri" pitchFamily="34" charset="0"/>
              </a:rPr>
              <a:t>ДОО по </a:t>
            </a:r>
            <a:r>
              <a:rPr lang="ru-RU" b="1" dirty="0">
                <a:latin typeface="Calibri" pitchFamily="34" charset="0"/>
              </a:rPr>
              <a:t>обеспечению финансовых </a:t>
            </a:r>
            <a:r>
              <a:rPr lang="ru-RU" b="1" dirty="0" smtClean="0">
                <a:latin typeface="Calibri" pitchFamily="34" charset="0"/>
              </a:rPr>
              <a:t>условий.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Анализ психолого-педагогических </a:t>
            </a:r>
            <a:r>
              <a:rPr lang="ru-RU" b="1" dirty="0" smtClean="0">
                <a:latin typeface="Calibri" pitchFamily="34" charset="0"/>
              </a:rPr>
              <a:t>условий.</a:t>
            </a:r>
            <a:endParaRPr lang="ru-RU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Информационное и научно-методическое сопровождение педагогической </a:t>
            </a:r>
            <a:r>
              <a:rPr lang="ru-RU" b="1" dirty="0" smtClean="0">
                <a:latin typeface="Calibri" pitchFamily="34" charset="0"/>
              </a:rPr>
              <a:t>деятельности.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b="1" dirty="0">
              <a:latin typeface="Calibri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Анализ объёма знаний, необходимых педагогу для выполнения трудовых </a:t>
            </a:r>
            <a:r>
              <a:rPr lang="ru-RU" b="1" dirty="0" smtClean="0">
                <a:latin typeface="Calibri" pitchFamily="34" charset="0"/>
              </a:rPr>
              <a:t>функций.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41504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20688"/>
            <a:ext cx="590465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Анализ </a:t>
            </a:r>
            <a:r>
              <a:rPr lang="ru-RU" sz="2400" b="1" dirty="0">
                <a:latin typeface="Calibri" pitchFamily="34" charset="0"/>
              </a:rPr>
              <a:t>материально-технических условий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7644" y="2132856"/>
            <a:ext cx="626469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Соответствие санитарно-эпидемиологическим нормам.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Соответствие правилам пожарной безопасности.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Соответствие требованиям к средствам обучения и воспитания в зависимости от возраста и индивидуальных особенностей развития детей.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Соответствие требованиям </a:t>
            </a:r>
            <a:r>
              <a:rPr lang="ru-RU" b="1" dirty="0" smtClean="0">
                <a:latin typeface="Calibri" pitchFamily="34" charset="0"/>
              </a:rPr>
              <a:t>к материально- техническому обеспечению программы (учебно-методические комплекты, оборудование, предметное оснащение.</a:t>
            </a:r>
            <a:endParaRPr lang="ru-RU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938541"/>
      </p:ext>
    </p:extLst>
  </p:cSld>
  <p:clrMapOvr>
    <a:masterClrMapping/>
  </p:clrMapOvr>
  <p:transition spd="slow">
    <p:wipe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1740" y="620688"/>
            <a:ext cx="45365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Анализ обеспеченности образовательного процесса ТСО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1988840"/>
            <a:ext cx="6912768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Телевизор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Аудиосистема</a:t>
            </a:r>
            <a:endParaRPr lang="ru-RU" b="1" dirty="0" smtClean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Магнитофон</a:t>
            </a:r>
            <a:endParaRPr lang="ru-RU" b="1" dirty="0" smtClean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Магнитофон</a:t>
            </a:r>
            <a:endParaRPr lang="ru-RU" b="1" dirty="0" smtClean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Мультимедийный проектор</a:t>
            </a:r>
            <a:endParaRPr lang="ru-RU" b="1" dirty="0" smtClean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Интерактивная доска</a:t>
            </a:r>
            <a:endParaRPr lang="ru-RU" b="1" dirty="0" smtClean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Доска маркерная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Доска маркерная</a:t>
            </a:r>
            <a:endParaRPr lang="ru-RU" b="1" dirty="0" smtClean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Музыкальный центр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Фортепиано</a:t>
            </a:r>
            <a:endParaRPr lang="ru-RU" b="1" dirty="0" smtClean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Ноутбук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Компьютер стационарный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Автоматизированное рабочее место педагога (далее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—АРМ)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2737168"/>
      </p:ext>
    </p:extLst>
  </p:cSld>
  <p:clrMapOvr>
    <a:masterClrMapping/>
  </p:clrMapOvr>
  <p:transition spd="slow">
    <p:randomBar dir="vert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692696"/>
            <a:ext cx="54726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Анализ </a:t>
            </a:r>
            <a:r>
              <a:rPr lang="ru-RU" sz="2400" b="1" dirty="0">
                <a:latin typeface="Calibri" pitchFamily="34" charset="0"/>
              </a:rPr>
              <a:t>развивающей предметно-пространственной среды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2060848"/>
            <a:ext cx="201622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Соответствие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6136" y="4571446"/>
            <a:ext cx="24482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Свободный доступ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5976" y="3835598"/>
            <a:ext cx="201622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Вариативность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3728" y="2965594"/>
            <a:ext cx="26642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Транспортируемость</a:t>
            </a:r>
            <a:endParaRPr lang="ru-RU" b="1" dirty="0" smtClean="0">
              <a:solidFill>
                <a:srgbClr val="000000"/>
              </a:solidFill>
              <a:latin typeface="Calibri" pitchFamily="34" charset="0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398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push.wav"/>
          </p:stSnd>
        </p:sndAc>
      </p:transition>
    </mc:Choice>
    <mc:Fallback xmlns="">
      <p:transition spd="slow">
        <p:sndAc>
          <p:stSnd>
            <p:snd r:embed="rId3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620688"/>
            <a:ext cx="576064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Анализ элементов РППС (игрушек, оборудования и других материалов)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672" y="2564904"/>
            <a:ext cx="676875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Не должны провоцировать ребёнка на агрессивные действия.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Не </a:t>
            </a:r>
            <a:r>
              <a:rPr lang="ru-RU" b="1" dirty="0" smtClean="0">
                <a:latin typeface="Calibri" pitchFamily="34" charset="0"/>
              </a:rPr>
              <a:t>должны вызывать у ребёнка проявления жестокости по отношению к персонажам игры.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Полифункциональность.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Дидактическая ценность.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b="1" dirty="0" smtClean="0">
                <a:latin typeface="Calibri" pitchFamily="34" charset="0"/>
              </a:rPr>
              <a:t>Эстетическая ценность</a:t>
            </a:r>
            <a:r>
              <a:rPr lang="ru-RU" sz="1600" b="1" dirty="0" smtClean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731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type.wav"/>
          </p:stSnd>
        </p:sndAc>
      </p:transition>
    </mc:Choice>
    <mc:Fallback xmlns="">
      <p:transition spd="med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801578"/>
            <a:ext cx="576064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Анализ перечня расходов ДОО</a:t>
            </a:r>
            <a:br>
              <a:rPr lang="ru-RU" sz="2400" b="1" dirty="0">
                <a:latin typeface="Calibri" pitchFamily="34" charset="0"/>
              </a:rPr>
            </a:br>
            <a:r>
              <a:rPr lang="ru-RU" sz="2400" b="1" dirty="0">
                <a:latin typeface="Calibri" pitchFamily="34" charset="0"/>
              </a:rPr>
              <a:t>по обеспечению финансовых условий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348880"/>
            <a:ext cx="7632848" cy="21975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Расходы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на оплату труда работников, реализующих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программу.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Расходы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на средства обучения и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воспитания, соответствующие материалы.</a:t>
            </a: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Расходы, связанные с дополнительным профессиональным образованием руководящих и педагогических работников по профилю их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деятельности.</a:t>
            </a: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Иные расходы, связанные с обеспечением реализации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программы.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812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oin.wav"/>
          </p:stSnd>
        </p:sndAc>
      </p:transition>
    </mc:Choice>
    <mc:Fallback xmlns="">
      <p:transition spd="slow">
        <p:dissolv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908720"/>
            <a:ext cx="604867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Анализ психолого-педагогических условий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772816"/>
            <a:ext cx="7488832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Уважение взрослых к человеческому достоинству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детей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Использование в образовательной деятельности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различных форм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и методов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в работе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с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детьми.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Поддержка инициативы и самостоятельности детей в специфических для них видах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деятельности.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Возможность выбора детьми материалов, видов активности, участников совместной деятельности и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общения.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Защита детей от всех форм физического и психического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насилия.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Поддержка родителей (законных представителей) в воспитании детей, охране и укреплении их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здоровья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Arial"/>
                <a:cs typeface="Times New Roman"/>
              </a:rPr>
              <a:t>.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658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wind.wav"/>
          </p:stSnd>
        </p:sndAc>
      </p:transition>
    </mc:Choice>
    <mc:Fallback xmlns="">
      <p:transition spd="slow">
        <p:split orient="vert"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529" y="860346"/>
            <a:ext cx="648072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И</a:t>
            </a:r>
            <a:r>
              <a:rPr lang="ru-RU" sz="2400" b="1" dirty="0" smtClean="0">
                <a:latin typeface="Calibri" pitchFamily="34" charset="0"/>
              </a:rPr>
              <a:t>нформационное </a:t>
            </a:r>
            <a:r>
              <a:rPr lang="ru-RU" sz="2400" b="1" dirty="0">
                <a:latin typeface="Calibri" pitchFamily="34" charset="0"/>
              </a:rPr>
              <a:t>и научно-методическое сопровождение </a:t>
            </a:r>
            <a:r>
              <a:rPr lang="ru-RU" sz="2400" b="1" dirty="0" smtClean="0">
                <a:latin typeface="Calibri" pitchFamily="34" charset="0"/>
              </a:rPr>
              <a:t>педагогической деятельности</a:t>
            </a:r>
            <a:r>
              <a:rPr lang="ru-RU" sz="2400" dirty="0" smtClean="0">
                <a:latin typeface="Calibri" pitchFamily="34" charset="0"/>
              </a:rPr>
              <a:t> 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2532" y="2564904"/>
            <a:ext cx="6768752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 pitchFamily="18" charset="0"/>
              </a:rPr>
              <a:t>рофессиональное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Calibri"/>
                <a:cs typeface="Times New Roman" pitchFamily="18" charset="0"/>
              </a:rPr>
              <a:t>развитие педагогических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 pitchFamily="18" charset="0"/>
              </a:rPr>
              <a:t>работников.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latin typeface="Calibri" pitchFamily="34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онсультативная </a:t>
            </a:r>
            <a:r>
              <a:rPr lang="ru-RU" b="1" dirty="0">
                <a:latin typeface="Calibri" pitchFamily="34" charset="0"/>
                <a:cs typeface="Times New Roman" pitchFamily="18" charset="0"/>
              </a:rPr>
              <a:t>поддержка педагогических </a:t>
            </a:r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кадров.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Calibri" pitchFamily="34" charset="0"/>
              </a:rPr>
              <a:t>О</a:t>
            </a:r>
            <a:r>
              <a:rPr lang="ru-RU" b="1" dirty="0" smtClean="0">
                <a:latin typeface="Calibri" pitchFamily="34" charset="0"/>
              </a:rPr>
              <a:t>рганизационно-методическое </a:t>
            </a:r>
            <a:r>
              <a:rPr lang="ru-RU" b="1" dirty="0">
                <a:latin typeface="Calibri" pitchFamily="34" charset="0"/>
              </a:rPr>
              <a:t>сопровождение процессов проектирования и реализации ООП ДО на всех этапах развития </a:t>
            </a:r>
            <a:r>
              <a:rPr lang="ru-RU" b="1" dirty="0" smtClean="0">
                <a:latin typeface="Calibri" pitchFamily="34" charset="0"/>
              </a:rPr>
              <a:t>ДОО.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5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2" name="hammer.wav"/>
          </p:stSnd>
        </p:sndAc>
      </p:transition>
    </mc:Choice>
    <mc:Fallback xmlns="">
      <p:transition spd="slow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623</TotalTime>
  <Words>563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Оценка качества созданных в ДОО условий на предмет соответствия ФГОС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Vladimir</cp:lastModifiedBy>
  <cp:revision>195</cp:revision>
  <dcterms:created xsi:type="dcterms:W3CDTF">2016-11-02T05:42:15Z</dcterms:created>
  <dcterms:modified xsi:type="dcterms:W3CDTF">2016-11-16T05:50:20Z</dcterms:modified>
</cp:coreProperties>
</file>